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94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ee8582aef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ee8582ae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ee8582aef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ee8582ae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4ee8582aef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4ee8582ae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ee8582ae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ee8582ae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ee8582ae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ee8582ae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ee8582ae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ee8582ae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ee8582aef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ee8582ae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ee8582ae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ee8582ae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ee8582aef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ee8582ae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ee8582ae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4ee8582ae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ee8582aef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ee8582ae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r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83575" y="1096200"/>
            <a:ext cx="5017500" cy="219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3800" b="1" i="1" u="sng">
                <a:latin typeface="Trebuchet MS"/>
                <a:ea typeface="Trebuchet MS"/>
                <a:cs typeface="Trebuchet MS"/>
                <a:sym typeface="Trebuchet MS"/>
              </a:rPr>
              <a:t>Evolutia idealului educațional de-a lungul timpului</a:t>
            </a:r>
            <a:endParaRPr sz="6600" b="1" i="1" u="sng">
              <a:latin typeface="Trebuchet MS"/>
              <a:ea typeface="Trebuchet MS"/>
              <a:cs typeface="Trebuchet MS"/>
              <a:sym typeface="Trebuchet MS"/>
            </a:endParaRPr>
          </a:p>
        </p:txBody>
      </p:sp>
      <p:sp>
        <p:nvSpPr>
          <p:cNvPr id="135" name="Google Shape;135;p13"/>
          <p:cNvSpPr txBox="1">
            <a:spLocks noGrp="1"/>
          </p:cNvSpPr>
          <p:nvPr>
            <p:ph type="subTitle" idx="1"/>
          </p:nvPr>
        </p:nvSpPr>
        <p:spPr>
          <a:xfrm>
            <a:off x="6054325" y="3924925"/>
            <a:ext cx="26253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a:t>                                 Tudor Gulin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body" idx="1"/>
          </p:nvPr>
        </p:nvSpPr>
        <p:spPr>
          <a:xfrm>
            <a:off x="4982775" y="367400"/>
            <a:ext cx="3804000" cy="4569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ro" sz="2200">
                <a:solidFill>
                  <a:srgbClr val="93C47D"/>
                </a:solidFill>
                <a:latin typeface="Trebuchet MS"/>
                <a:ea typeface="Trebuchet MS"/>
                <a:cs typeface="Trebuchet MS"/>
                <a:sym typeface="Trebuchet MS"/>
              </a:rPr>
              <a:t>Enciclopediștii, precum Denis Diderot și Jean-Jacques Rousseau, au promovat ideea unei educații universale pentru toata lumea. În secolul al XIX-lea, s-au înființat instituții de învățământ superior specializate în științe, medicină, inginerie și umaniste.</a:t>
            </a:r>
            <a:endParaRPr sz="2300">
              <a:solidFill>
                <a:srgbClr val="93C47D"/>
              </a:solidFill>
              <a:latin typeface="Trebuchet MS"/>
              <a:ea typeface="Trebuchet MS"/>
              <a:cs typeface="Trebuchet MS"/>
              <a:sym typeface="Trebuchet MS"/>
            </a:endParaRPr>
          </a:p>
        </p:txBody>
      </p:sp>
      <p:pic>
        <p:nvPicPr>
          <p:cNvPr id="190" name="Google Shape;190;p22"/>
          <p:cNvPicPr preferRelativeResize="0"/>
          <p:nvPr/>
        </p:nvPicPr>
        <p:blipFill>
          <a:blip r:embed="rId3">
            <a:alphaModFix/>
          </a:blip>
          <a:stretch>
            <a:fillRect/>
          </a:stretch>
        </p:blipFill>
        <p:spPr>
          <a:xfrm>
            <a:off x="152400" y="1637950"/>
            <a:ext cx="4570800" cy="3252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body" idx="1"/>
          </p:nvPr>
        </p:nvSpPr>
        <p:spPr>
          <a:xfrm>
            <a:off x="1090850" y="2893225"/>
            <a:ext cx="7038900" cy="1959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o" sz="2400">
                <a:solidFill>
                  <a:srgbClr val="EA9999"/>
                </a:solidFill>
                <a:latin typeface="Trebuchet MS"/>
                <a:ea typeface="Trebuchet MS"/>
                <a:cs typeface="Trebuchet MS"/>
                <a:sym typeface="Trebuchet MS"/>
              </a:rPr>
              <a:t>Fiecare perioadă a adus schimbări semnificative în modul în care societatea a înțeles și a promovat educația, reflectând valorile și prioritățile timpului respectiv.</a:t>
            </a:r>
            <a:r>
              <a:rPr lang="ro" sz="1500">
                <a:solidFill>
                  <a:srgbClr val="EA9999"/>
                </a:solidFill>
                <a:highlight>
                  <a:srgbClr val="444654"/>
                </a:highlight>
                <a:latin typeface="Roboto"/>
                <a:ea typeface="Roboto"/>
                <a:cs typeface="Roboto"/>
                <a:sym typeface="Roboto"/>
              </a:rPr>
              <a:t> </a:t>
            </a:r>
            <a:endParaRPr sz="1600">
              <a:solidFill>
                <a:srgbClr val="EA9999"/>
              </a:solidFill>
            </a:endParaRPr>
          </a:p>
        </p:txBody>
      </p:sp>
      <p:pic>
        <p:nvPicPr>
          <p:cNvPr id="196" name="Google Shape;196;p23"/>
          <p:cNvPicPr preferRelativeResize="0"/>
          <p:nvPr/>
        </p:nvPicPr>
        <p:blipFill>
          <a:blip r:embed="rId3">
            <a:alphaModFix/>
          </a:blip>
          <a:stretch>
            <a:fillRect/>
          </a:stretch>
        </p:blipFill>
        <p:spPr>
          <a:xfrm>
            <a:off x="1159725" y="467219"/>
            <a:ext cx="7143750" cy="210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1328100" y="2166075"/>
            <a:ext cx="7038900" cy="147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3500" b="1" i="1"/>
              <a:t>Mulțumesc pentru atenție!</a:t>
            </a:r>
            <a:endParaRPr sz="3500" b="1"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body" idx="1"/>
          </p:nvPr>
        </p:nvSpPr>
        <p:spPr>
          <a:xfrm>
            <a:off x="1155750" y="673550"/>
            <a:ext cx="7471500" cy="4125600"/>
          </a:xfrm>
          <a:prstGeom prst="rect">
            <a:avLst/>
          </a:prstGeom>
        </p:spPr>
        <p:txBody>
          <a:bodyPr spcFirstLastPara="1" wrap="square" lIns="91425" tIns="91425" rIns="91425" bIns="91425" anchor="t" anchorCtr="0">
            <a:normAutofit fontScale="25000"/>
          </a:bodyPr>
          <a:lstStyle/>
          <a:p>
            <a:pPr marL="0" lvl="0" indent="0" algn="l" rtl="0">
              <a:spcBef>
                <a:spcPts val="0"/>
              </a:spcBef>
              <a:spcAft>
                <a:spcPts val="0"/>
              </a:spcAft>
              <a:buNone/>
            </a:pPr>
            <a:r>
              <a:rPr lang="ro" sz="7744">
                <a:latin typeface="Trebuchet MS"/>
                <a:ea typeface="Trebuchet MS"/>
                <a:cs typeface="Trebuchet MS"/>
                <a:sym typeface="Trebuchet MS"/>
              </a:rPr>
              <a:t>Evoluția idealului educațional de-a lungul timpului a fost un proces complex, influențat de schimbările sociale, politice și culturale din fiecare perioadă istorică. Vom explora succint evoluția acestui ideal în Grecia Antică, Epoca Medievală, Epoca Renașterii și Epoca Modernă, subliniind momentele și elementele reprezentative ale fiecărei perioade.</a:t>
            </a:r>
            <a:endParaRPr sz="7744">
              <a:latin typeface="Trebuchet MS"/>
              <a:ea typeface="Trebuchet MS"/>
              <a:cs typeface="Trebuchet MS"/>
              <a:sym typeface="Trebuchet MS"/>
            </a:endParaRPr>
          </a:p>
          <a:p>
            <a:pPr marL="0" lvl="0" indent="0" algn="l" rtl="0">
              <a:lnSpc>
                <a:spcPct val="100000"/>
              </a:lnSpc>
              <a:spcBef>
                <a:spcPts val="1200"/>
              </a:spcBef>
              <a:spcAft>
                <a:spcPts val="0"/>
              </a:spcAft>
              <a:buNone/>
            </a:pPr>
            <a:r>
              <a:rPr lang="ro" sz="7744">
                <a:latin typeface="Trebuchet MS"/>
                <a:ea typeface="Trebuchet MS"/>
                <a:cs typeface="Trebuchet MS"/>
                <a:sym typeface="Trebuchet MS"/>
              </a:rPr>
              <a:t>Urmărind evoluţia istorică a idealurilor educaţionale suntem puşi în imposibilitatea de a constata existenţa unei succesiuni ascendente a acestora, realitate determinată de faptul că idealul educaţional exprimă practic valoarea dominantă specifică fiecărei epoci istorice.</a:t>
            </a:r>
            <a:endParaRPr sz="7744">
              <a:latin typeface="Trebuchet MS"/>
              <a:ea typeface="Trebuchet MS"/>
              <a:cs typeface="Trebuchet MS"/>
              <a:sym typeface="Trebuchet MS"/>
            </a:endParaRPr>
          </a:p>
          <a:p>
            <a:pPr marL="0" lvl="0" indent="0" algn="l" rtl="0">
              <a:lnSpc>
                <a:spcPct val="100000"/>
              </a:lnSpc>
              <a:spcBef>
                <a:spcPts val="0"/>
              </a:spcBef>
              <a:spcAft>
                <a:spcPts val="0"/>
              </a:spcAft>
              <a:buNone/>
            </a:pPr>
            <a:r>
              <a:rPr lang="ro" sz="5800">
                <a:solidFill>
                  <a:srgbClr val="000000"/>
                </a:solidFill>
                <a:highlight>
                  <a:srgbClr val="FFFFFF"/>
                </a:highlight>
                <a:latin typeface="Times New Roman"/>
                <a:ea typeface="Times New Roman"/>
                <a:cs typeface="Times New Roman"/>
                <a:sym typeface="Times New Roman"/>
              </a:rPr>
              <a:t> </a:t>
            </a:r>
            <a:endParaRPr sz="5800">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3300" b="1" i="1" u="sng">
                <a:latin typeface="Trebuchet MS"/>
                <a:ea typeface="Trebuchet MS"/>
                <a:cs typeface="Trebuchet MS"/>
                <a:sym typeface="Trebuchet MS"/>
              </a:rPr>
              <a:t>Grecia Antică</a:t>
            </a:r>
            <a:endParaRPr sz="4500" b="1" i="1" u="sng">
              <a:latin typeface="Trebuchet MS"/>
              <a:ea typeface="Trebuchet MS"/>
              <a:cs typeface="Trebuchet MS"/>
              <a:sym typeface="Trebuchet MS"/>
            </a:endParaRPr>
          </a:p>
        </p:txBody>
      </p:sp>
      <p:sp>
        <p:nvSpPr>
          <p:cNvPr id="146" name="Google Shape;146;p15"/>
          <p:cNvSpPr txBox="1">
            <a:spLocks noGrp="1"/>
          </p:cNvSpPr>
          <p:nvPr>
            <p:ph type="body" idx="1"/>
          </p:nvPr>
        </p:nvSpPr>
        <p:spPr>
          <a:xfrm>
            <a:off x="470875" y="1507850"/>
            <a:ext cx="4297500" cy="3367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o" sz="1600" dirty="0">
                <a:solidFill>
                  <a:srgbClr val="C9DAF8"/>
                </a:solidFill>
                <a:latin typeface="Trebuchet MS"/>
                <a:ea typeface="Trebuchet MS"/>
                <a:cs typeface="Trebuchet MS"/>
                <a:sym typeface="Trebuchet MS"/>
              </a:rPr>
              <a:t>În Grecia Antică, idealul educațional se concentra pe dezvoltarea individului ca cetățean activ și participativ în viața politică și socială. Educația era strâns legată de formarea moralității și</a:t>
            </a:r>
            <a:r>
              <a:rPr lang="en-US" sz="1600" dirty="0">
                <a:solidFill>
                  <a:srgbClr val="C9DAF8"/>
                </a:solidFill>
                <a:latin typeface="Trebuchet MS"/>
                <a:ea typeface="Trebuchet MS"/>
                <a:cs typeface="Trebuchet MS"/>
                <a:sym typeface="Trebuchet MS"/>
              </a:rPr>
              <a:t> a</a:t>
            </a:r>
            <a:r>
              <a:rPr lang="ro" sz="1600" dirty="0">
                <a:solidFill>
                  <a:srgbClr val="C9DAF8"/>
                </a:solidFill>
                <a:latin typeface="Trebuchet MS"/>
                <a:ea typeface="Trebuchet MS"/>
                <a:cs typeface="Trebuchet MS"/>
                <a:sym typeface="Trebuchet MS"/>
              </a:rPr>
              <a:t> culturii personale. Cea mai importantă instituție educațională era gimnaziul, unde tinerii aristocrați primeau o educație integrală, incluzând studiul literaturii, muzicii, matematicii și educația fizică</a:t>
            </a:r>
            <a:r>
              <a:rPr lang="ro" sz="1200" dirty="0">
                <a:solidFill>
                  <a:srgbClr val="C9DAF8"/>
                </a:solidFill>
                <a:latin typeface="Trebuchet MS"/>
                <a:ea typeface="Trebuchet MS"/>
                <a:cs typeface="Trebuchet MS"/>
                <a:sym typeface="Trebuchet MS"/>
              </a:rPr>
              <a:t>.</a:t>
            </a:r>
            <a:endParaRPr dirty="0">
              <a:solidFill>
                <a:srgbClr val="C9DAF8"/>
              </a:solidFill>
              <a:latin typeface="Trebuchet MS"/>
              <a:ea typeface="Trebuchet MS"/>
              <a:cs typeface="Trebuchet MS"/>
              <a:sym typeface="Trebuchet MS"/>
            </a:endParaRPr>
          </a:p>
        </p:txBody>
      </p:sp>
      <p:pic>
        <p:nvPicPr>
          <p:cNvPr id="147" name="Google Shape;147;p15"/>
          <p:cNvPicPr preferRelativeResize="0"/>
          <p:nvPr/>
        </p:nvPicPr>
        <p:blipFill>
          <a:blip r:embed="rId3">
            <a:alphaModFix/>
          </a:blip>
          <a:stretch>
            <a:fillRect/>
          </a:stretch>
        </p:blipFill>
        <p:spPr>
          <a:xfrm>
            <a:off x="5089925" y="918475"/>
            <a:ext cx="3857625" cy="349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body" idx="1"/>
          </p:nvPr>
        </p:nvSpPr>
        <p:spPr>
          <a:xfrm>
            <a:off x="3061600" y="635275"/>
            <a:ext cx="5878200" cy="42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 sz="2100" dirty="0">
                <a:solidFill>
                  <a:srgbClr val="D9EAD3"/>
                </a:solidFill>
                <a:latin typeface="Trebuchet MS"/>
                <a:ea typeface="Trebuchet MS"/>
                <a:cs typeface="Trebuchet MS"/>
                <a:sym typeface="Trebuchet MS"/>
              </a:rPr>
              <a:t>Filozofi precum Socrate, Platon și Aristotel au avut un impact major asupra educației în această perioadă, promovând gândirea critică, discursul liber și dezvoltarea intelectuala. Idealul educaţional al Antichităţii elene era atletul, urmărindu-se dezvoltarea armonioasă a omului şi îmbinându-se frumuseţea fizică cu trăsăturile morale şi intelectuale ale personalităţii sale</a:t>
            </a:r>
            <a:r>
              <a:rPr lang="en-US" sz="2100" dirty="0">
                <a:solidFill>
                  <a:srgbClr val="D9EAD3"/>
                </a:solidFill>
                <a:latin typeface="Trebuchet MS"/>
                <a:ea typeface="Trebuchet MS"/>
                <a:cs typeface="Trebuchet MS"/>
                <a:sym typeface="Trebuchet MS"/>
              </a:rPr>
              <a:t>,</a:t>
            </a:r>
            <a:r>
              <a:rPr lang="ro" sz="2100" dirty="0">
                <a:solidFill>
                  <a:srgbClr val="D9EAD3"/>
                </a:solidFill>
                <a:latin typeface="Trebuchet MS"/>
                <a:ea typeface="Trebuchet MS"/>
                <a:cs typeface="Trebuchet MS"/>
                <a:sym typeface="Trebuchet MS"/>
              </a:rPr>
              <a:t> iar în Sparta idealul educaţional era concretizat prin modelul conducătorului militar.</a:t>
            </a:r>
            <a:endParaRPr sz="2100" dirty="0">
              <a:solidFill>
                <a:srgbClr val="D9EAD3"/>
              </a:solidFill>
              <a:latin typeface="Trebuchet MS"/>
              <a:ea typeface="Trebuchet MS"/>
              <a:cs typeface="Trebuchet MS"/>
              <a:sym typeface="Trebuchet MS"/>
            </a:endParaRPr>
          </a:p>
          <a:p>
            <a:pPr marL="0" lvl="0" indent="0" algn="l" rtl="0">
              <a:spcBef>
                <a:spcPts val="1200"/>
              </a:spcBef>
              <a:spcAft>
                <a:spcPts val="1200"/>
              </a:spcAft>
              <a:buNone/>
            </a:pPr>
            <a:endParaRPr sz="1800" dirty="0">
              <a:solidFill>
                <a:srgbClr val="FCE5CD"/>
              </a:solidFill>
              <a:latin typeface="Trebuchet MS"/>
              <a:ea typeface="Trebuchet MS"/>
              <a:cs typeface="Trebuchet MS"/>
              <a:sym typeface="Trebuchet MS"/>
            </a:endParaRPr>
          </a:p>
        </p:txBody>
      </p:sp>
      <p:pic>
        <p:nvPicPr>
          <p:cNvPr id="153" name="Google Shape;153;p16"/>
          <p:cNvPicPr preferRelativeResize="0"/>
          <p:nvPr/>
        </p:nvPicPr>
        <p:blipFill>
          <a:blip r:embed="rId3">
            <a:alphaModFix/>
          </a:blip>
          <a:stretch>
            <a:fillRect/>
          </a:stretch>
        </p:blipFill>
        <p:spPr>
          <a:xfrm>
            <a:off x="152400" y="1507850"/>
            <a:ext cx="2694900" cy="348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3800" b="1" i="1" u="sng">
                <a:latin typeface="Trebuchet MS"/>
                <a:ea typeface="Trebuchet MS"/>
                <a:cs typeface="Trebuchet MS"/>
                <a:sym typeface="Trebuchet MS"/>
              </a:rPr>
              <a:t>Epoca Medievală</a:t>
            </a:r>
            <a:endParaRPr sz="5000" b="1" i="1" u="sng">
              <a:latin typeface="Trebuchet MS"/>
              <a:ea typeface="Trebuchet MS"/>
              <a:cs typeface="Trebuchet MS"/>
              <a:sym typeface="Trebuchet MS"/>
            </a:endParaRPr>
          </a:p>
        </p:txBody>
      </p:sp>
      <p:sp>
        <p:nvSpPr>
          <p:cNvPr id="159" name="Google Shape;159;p17"/>
          <p:cNvSpPr txBox="1">
            <a:spLocks noGrp="1"/>
          </p:cNvSpPr>
          <p:nvPr>
            <p:ph type="body" idx="1"/>
          </p:nvPr>
        </p:nvSpPr>
        <p:spPr>
          <a:xfrm>
            <a:off x="1297500" y="1582850"/>
            <a:ext cx="7038900" cy="291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ro" sz="2500">
                <a:solidFill>
                  <a:srgbClr val="FFF2CC"/>
                </a:solidFill>
                <a:latin typeface="Trebuchet MS"/>
                <a:ea typeface="Trebuchet MS"/>
                <a:cs typeface="Trebuchet MS"/>
                <a:sym typeface="Trebuchet MS"/>
              </a:rPr>
              <a:t>-În Epoca Medievală, educația era dominată de Biserica Catolică, care deținea controlul asupra cunoașterii și a instituțiilor educaționale. Scopul principal al educației medievale era formarea clericilor și a altor slujitori ai Bisericii;</a:t>
            </a:r>
            <a:endParaRPr sz="2500">
              <a:solidFill>
                <a:srgbClr val="FFF2CC"/>
              </a:solidFill>
              <a:latin typeface="Trebuchet MS"/>
              <a:ea typeface="Trebuchet MS"/>
              <a:cs typeface="Trebuchet MS"/>
              <a:sym typeface="Trebuchet MS"/>
            </a:endParaRPr>
          </a:p>
          <a:p>
            <a:pPr marL="0" lvl="0" indent="0" algn="l" rtl="0">
              <a:lnSpc>
                <a:spcPct val="100000"/>
              </a:lnSpc>
              <a:spcBef>
                <a:spcPts val="1200"/>
              </a:spcBef>
              <a:spcAft>
                <a:spcPts val="0"/>
              </a:spcAft>
              <a:buNone/>
            </a:pPr>
            <a:r>
              <a:rPr lang="ro" sz="2500">
                <a:solidFill>
                  <a:srgbClr val="FFF2CC"/>
                </a:solidFill>
                <a:latin typeface="Trebuchet MS"/>
                <a:ea typeface="Trebuchet MS"/>
                <a:cs typeface="Trebuchet MS"/>
                <a:sym typeface="Trebuchet MS"/>
              </a:rPr>
              <a:t>-În Evul Mediu idealul avea un puternic accent cavaleresc şi religios, predominând ca idealuri distincte sfântul şi cavalerul.</a:t>
            </a:r>
            <a:endParaRPr sz="2500">
              <a:solidFill>
                <a:srgbClr val="FFF2CC"/>
              </a:solidFill>
              <a:latin typeface="Trebuchet MS"/>
              <a:ea typeface="Trebuchet MS"/>
              <a:cs typeface="Trebuchet MS"/>
              <a:sym typeface="Trebuchet MS"/>
            </a:endParaRPr>
          </a:p>
          <a:p>
            <a:pPr marL="0" lvl="0" indent="0" algn="l" rtl="0">
              <a:spcBef>
                <a:spcPts val="0"/>
              </a:spcBef>
              <a:spcAft>
                <a:spcPts val="1200"/>
              </a:spcAft>
              <a:buNone/>
            </a:pPr>
            <a:endParaRPr sz="1200">
              <a:solidFill>
                <a:srgbClr val="D1D5DB"/>
              </a:solidFill>
              <a:highlight>
                <a:srgbClr val="444654"/>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body" idx="1"/>
          </p:nvPr>
        </p:nvSpPr>
        <p:spPr>
          <a:xfrm>
            <a:off x="244925" y="1567550"/>
            <a:ext cx="3704400" cy="3177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ro" sz="1700" dirty="0">
                <a:solidFill>
                  <a:srgbClr val="A4C2F4"/>
                </a:solidFill>
                <a:latin typeface="Trebuchet MS"/>
                <a:ea typeface="Trebuchet MS"/>
                <a:cs typeface="Trebuchet MS"/>
                <a:sym typeface="Trebuchet MS"/>
              </a:rPr>
              <a:t>În această perioadă, se punea accent pe studiul teologiei, filosofiei scolastice și limbilor clasice. Cele mai renumite instituții educaționale erau școlile catedralelor și universitățile, cum ar fi cea de la Bologna, care a fost prima universitate</a:t>
            </a:r>
            <a:r>
              <a:rPr lang="en-GB" sz="1700" dirty="0">
                <a:solidFill>
                  <a:srgbClr val="A4C2F4"/>
                </a:solidFill>
                <a:latin typeface="Trebuchet MS"/>
                <a:ea typeface="Trebuchet MS"/>
                <a:cs typeface="Trebuchet MS"/>
                <a:sym typeface="Trebuchet MS"/>
              </a:rPr>
              <a:t>s</a:t>
            </a:r>
            <a:r>
              <a:rPr lang="en-US" sz="1700" dirty="0">
                <a:solidFill>
                  <a:srgbClr val="A4C2F4"/>
                </a:solidFill>
                <a:latin typeface="Trebuchet MS"/>
                <a:ea typeface="Trebuchet MS"/>
                <a:cs typeface="Trebuchet MS"/>
                <a:sym typeface="Trebuchet MS"/>
              </a:rPr>
              <a:t>,</a:t>
            </a:r>
            <a:r>
              <a:rPr lang="ro" sz="1700" dirty="0">
                <a:solidFill>
                  <a:srgbClr val="A4C2F4"/>
                </a:solidFill>
                <a:latin typeface="Trebuchet MS"/>
                <a:ea typeface="Trebuchet MS"/>
                <a:cs typeface="Trebuchet MS"/>
                <a:sym typeface="Trebuchet MS"/>
              </a:rPr>
              <a:t> fondată în secolul al XI-lea.</a:t>
            </a:r>
            <a:endParaRPr sz="1800" dirty="0">
              <a:solidFill>
                <a:srgbClr val="A4C2F4"/>
              </a:solidFill>
              <a:latin typeface="Trebuchet MS"/>
              <a:ea typeface="Trebuchet MS"/>
              <a:cs typeface="Trebuchet MS"/>
              <a:sym typeface="Trebuchet MS"/>
            </a:endParaRPr>
          </a:p>
        </p:txBody>
      </p:sp>
      <p:pic>
        <p:nvPicPr>
          <p:cNvPr id="165" name="Google Shape;165;p18"/>
          <p:cNvPicPr preferRelativeResize="0"/>
          <p:nvPr/>
        </p:nvPicPr>
        <p:blipFill>
          <a:blip r:embed="rId3">
            <a:alphaModFix/>
          </a:blip>
          <a:stretch>
            <a:fillRect/>
          </a:stretch>
        </p:blipFill>
        <p:spPr>
          <a:xfrm>
            <a:off x="4087250" y="681225"/>
            <a:ext cx="4910351" cy="41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3700" b="1" i="1" u="sng">
                <a:latin typeface="Trebuchet MS"/>
                <a:ea typeface="Trebuchet MS"/>
                <a:cs typeface="Trebuchet MS"/>
                <a:sym typeface="Trebuchet MS"/>
              </a:rPr>
              <a:t>Epoca Renașterii</a:t>
            </a:r>
            <a:endParaRPr sz="4900" b="1" i="1" u="sng">
              <a:latin typeface="Trebuchet MS"/>
              <a:ea typeface="Trebuchet MS"/>
              <a:cs typeface="Trebuchet MS"/>
              <a:sym typeface="Trebuchet MS"/>
            </a:endParaRPr>
          </a:p>
        </p:txBody>
      </p:sp>
      <p:sp>
        <p:nvSpPr>
          <p:cNvPr id="171" name="Google Shape;171;p19"/>
          <p:cNvSpPr txBox="1">
            <a:spLocks noGrp="1"/>
          </p:cNvSpPr>
          <p:nvPr>
            <p:ph type="body" idx="1"/>
          </p:nvPr>
        </p:nvSpPr>
        <p:spPr>
          <a:xfrm>
            <a:off x="528125" y="1567550"/>
            <a:ext cx="3888300" cy="3277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o" sz="1500">
                <a:solidFill>
                  <a:srgbClr val="EAD1DC"/>
                </a:solidFill>
                <a:latin typeface="Trebuchet MS"/>
                <a:ea typeface="Trebuchet MS"/>
                <a:cs typeface="Trebuchet MS"/>
                <a:sym typeface="Trebuchet MS"/>
              </a:rPr>
              <a:t>-În Epoca Renaşterii întâlnim idealul omului universal, accentul punându-se pe dezvoltarea şi cultivarea armonioasă a personalităţii umane;</a:t>
            </a:r>
            <a:endParaRPr sz="1500">
              <a:solidFill>
                <a:srgbClr val="EAD1DC"/>
              </a:solidFill>
              <a:latin typeface="Trebuchet MS"/>
              <a:ea typeface="Trebuchet MS"/>
              <a:cs typeface="Trebuchet MS"/>
              <a:sym typeface="Trebuchet MS"/>
            </a:endParaRPr>
          </a:p>
          <a:p>
            <a:pPr marL="0" lvl="0" indent="0" algn="l" rtl="0">
              <a:spcBef>
                <a:spcPts val="0"/>
              </a:spcBef>
              <a:spcAft>
                <a:spcPts val="0"/>
              </a:spcAft>
              <a:buNone/>
            </a:pPr>
            <a:endParaRPr sz="1500">
              <a:solidFill>
                <a:srgbClr val="EAD1DC"/>
              </a:solidFill>
              <a:latin typeface="Trebuchet MS"/>
              <a:ea typeface="Trebuchet MS"/>
              <a:cs typeface="Trebuchet MS"/>
              <a:sym typeface="Trebuchet MS"/>
            </a:endParaRPr>
          </a:p>
          <a:p>
            <a:pPr marL="0" lvl="0" indent="0" algn="l" rtl="0">
              <a:spcBef>
                <a:spcPts val="1200"/>
              </a:spcBef>
              <a:spcAft>
                <a:spcPts val="1200"/>
              </a:spcAft>
              <a:buNone/>
            </a:pPr>
            <a:r>
              <a:rPr lang="ro" sz="1500">
                <a:solidFill>
                  <a:srgbClr val="EAD1DC"/>
                </a:solidFill>
                <a:latin typeface="Trebuchet MS"/>
                <a:ea typeface="Trebuchet MS"/>
                <a:cs typeface="Trebuchet MS"/>
                <a:sym typeface="Trebuchet MS"/>
              </a:rPr>
              <a:t>-Epoca Renașterii a adus o schimbare semnificativă în idealul educațional, punând accent pe umanism, descoperirea și explorarea umană. Ideea centrală era dezvoltarea completă a individului și a potențialului său.</a:t>
            </a:r>
            <a:endParaRPr sz="1500">
              <a:solidFill>
                <a:srgbClr val="EAD1DC"/>
              </a:solidFill>
              <a:latin typeface="Trebuchet MS"/>
              <a:ea typeface="Trebuchet MS"/>
              <a:cs typeface="Trebuchet MS"/>
              <a:sym typeface="Trebuchet MS"/>
            </a:endParaRPr>
          </a:p>
        </p:txBody>
      </p:sp>
      <p:pic>
        <p:nvPicPr>
          <p:cNvPr id="172" name="Google Shape;172;p19"/>
          <p:cNvPicPr preferRelativeResize="0"/>
          <p:nvPr/>
        </p:nvPicPr>
        <p:blipFill>
          <a:blip r:embed="rId3">
            <a:alphaModFix/>
          </a:blip>
          <a:stretch>
            <a:fillRect/>
          </a:stretch>
        </p:blipFill>
        <p:spPr>
          <a:xfrm>
            <a:off x="4875625" y="1400700"/>
            <a:ext cx="4008150" cy="352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body" idx="1"/>
          </p:nvPr>
        </p:nvSpPr>
        <p:spPr>
          <a:xfrm>
            <a:off x="1159700" y="404125"/>
            <a:ext cx="7106700" cy="18231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1500"/>
              </a:spcBef>
              <a:spcAft>
                <a:spcPts val="0"/>
              </a:spcAft>
              <a:buNone/>
            </a:pPr>
            <a:r>
              <a:rPr lang="ro" sz="7604">
                <a:solidFill>
                  <a:srgbClr val="00FFFF"/>
                </a:solidFill>
                <a:latin typeface="Trebuchet MS"/>
                <a:ea typeface="Trebuchet MS"/>
                <a:cs typeface="Trebuchet MS"/>
                <a:sym typeface="Trebuchet MS"/>
              </a:rPr>
              <a:t>Educația umanistă se concentra pe studiul umanității, literaturii clasice, artelor, stiintelor si retoricii. Printre cei mai importanți umaniști se numără Erasmus din Rotterdam și Francesco Petrarca. În această perioadă au fost fondate și multe academii și școli, cum ar fi cele din Florența, Roma si Padova</a:t>
            </a:r>
            <a:r>
              <a:rPr lang="ro" sz="7204">
                <a:solidFill>
                  <a:srgbClr val="00FFFF"/>
                </a:solidFill>
                <a:latin typeface="Trebuchet MS"/>
                <a:ea typeface="Trebuchet MS"/>
                <a:cs typeface="Trebuchet MS"/>
                <a:sym typeface="Trebuchet MS"/>
              </a:rPr>
              <a:t>.</a:t>
            </a:r>
            <a:endParaRPr sz="7204">
              <a:solidFill>
                <a:srgbClr val="00FFFF"/>
              </a:solidFill>
              <a:latin typeface="Trebuchet MS"/>
              <a:ea typeface="Trebuchet MS"/>
              <a:cs typeface="Trebuchet MS"/>
              <a:sym typeface="Trebuchet MS"/>
            </a:endParaRPr>
          </a:p>
          <a:p>
            <a:pPr marL="0" lvl="0" indent="0" algn="l" rtl="0">
              <a:spcBef>
                <a:spcPts val="1500"/>
              </a:spcBef>
              <a:spcAft>
                <a:spcPts val="1200"/>
              </a:spcAft>
              <a:buNone/>
            </a:pPr>
            <a:endParaRPr/>
          </a:p>
        </p:txBody>
      </p:sp>
      <p:pic>
        <p:nvPicPr>
          <p:cNvPr id="178" name="Google Shape;178;p20"/>
          <p:cNvPicPr preferRelativeResize="0"/>
          <p:nvPr/>
        </p:nvPicPr>
        <p:blipFill>
          <a:blip r:embed="rId3">
            <a:alphaModFix/>
          </a:blip>
          <a:stretch>
            <a:fillRect/>
          </a:stretch>
        </p:blipFill>
        <p:spPr>
          <a:xfrm>
            <a:off x="1733750" y="2441550"/>
            <a:ext cx="6410124" cy="252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1297500" y="4014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ro" sz="4200" b="1" i="1" u="sng">
                <a:latin typeface="Trebuchet MS"/>
                <a:ea typeface="Trebuchet MS"/>
                <a:cs typeface="Trebuchet MS"/>
                <a:sym typeface="Trebuchet MS"/>
              </a:rPr>
              <a:t>Epoca Modernă</a:t>
            </a:r>
            <a:endParaRPr sz="5400" b="1" i="1" u="sng">
              <a:latin typeface="Trebuchet MS"/>
              <a:ea typeface="Trebuchet MS"/>
              <a:cs typeface="Trebuchet MS"/>
              <a:sym typeface="Trebuchet MS"/>
            </a:endParaRPr>
          </a:p>
        </p:txBody>
      </p:sp>
      <p:sp>
        <p:nvSpPr>
          <p:cNvPr id="184" name="Google Shape;184;p21"/>
          <p:cNvSpPr txBox="1">
            <a:spLocks noGrp="1"/>
          </p:cNvSpPr>
          <p:nvPr>
            <p:ph type="body" idx="1"/>
          </p:nvPr>
        </p:nvSpPr>
        <p:spPr>
          <a:xfrm>
            <a:off x="788350" y="1552225"/>
            <a:ext cx="7854300" cy="333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ro" sz="1500">
                <a:solidFill>
                  <a:srgbClr val="C9DAF8"/>
                </a:solidFill>
                <a:latin typeface="Trebuchet MS"/>
                <a:ea typeface="Trebuchet MS"/>
                <a:cs typeface="Trebuchet MS"/>
                <a:sym typeface="Trebuchet MS"/>
              </a:rPr>
              <a:t>-Epoca modernă impune la rândul său, în funcţie de caracteristicile diferitelor sale etape, idealuri educaţionale diferite: idealul personalităţii eficiente, în faza industrializării timpurii, idealul personalităţii multi-lateral dezvoltate, în faza industrializării avansate şi idealul personalităţii creatoare, specific societăţii postindustriale;</a:t>
            </a:r>
            <a:endParaRPr sz="1500">
              <a:solidFill>
                <a:srgbClr val="C9DAF8"/>
              </a:solidFill>
              <a:latin typeface="Trebuchet MS"/>
              <a:ea typeface="Trebuchet MS"/>
              <a:cs typeface="Trebuchet MS"/>
              <a:sym typeface="Trebuchet MS"/>
            </a:endParaRPr>
          </a:p>
          <a:p>
            <a:pPr marL="0" lvl="0" indent="0" algn="l" rtl="0">
              <a:lnSpc>
                <a:spcPct val="100000"/>
              </a:lnSpc>
              <a:spcBef>
                <a:spcPts val="0"/>
              </a:spcBef>
              <a:spcAft>
                <a:spcPts val="0"/>
              </a:spcAft>
              <a:buNone/>
            </a:pPr>
            <a:endParaRPr sz="1500">
              <a:solidFill>
                <a:srgbClr val="C9DAF8"/>
              </a:solidFill>
              <a:latin typeface="Trebuchet MS"/>
              <a:ea typeface="Trebuchet MS"/>
              <a:cs typeface="Trebuchet MS"/>
              <a:sym typeface="Trebuchet MS"/>
            </a:endParaRPr>
          </a:p>
          <a:p>
            <a:pPr marL="0" lvl="0" indent="0" algn="l" rtl="0">
              <a:spcBef>
                <a:spcPts val="0"/>
              </a:spcBef>
              <a:spcAft>
                <a:spcPts val="0"/>
              </a:spcAft>
              <a:buNone/>
            </a:pPr>
            <a:endParaRPr sz="1500">
              <a:solidFill>
                <a:srgbClr val="C9DAF8"/>
              </a:solidFill>
              <a:latin typeface="Trebuchet MS"/>
              <a:ea typeface="Trebuchet MS"/>
              <a:cs typeface="Trebuchet MS"/>
              <a:sym typeface="Trebuchet MS"/>
            </a:endParaRPr>
          </a:p>
          <a:p>
            <a:pPr marL="0" lvl="0" indent="0" algn="l" rtl="0">
              <a:spcBef>
                <a:spcPts val="1200"/>
              </a:spcBef>
              <a:spcAft>
                <a:spcPts val="1200"/>
              </a:spcAft>
              <a:buNone/>
            </a:pPr>
            <a:r>
              <a:rPr lang="ro" sz="1500">
                <a:solidFill>
                  <a:srgbClr val="C9DAF8"/>
                </a:solidFill>
                <a:latin typeface="Trebuchet MS"/>
                <a:ea typeface="Trebuchet MS"/>
                <a:cs typeface="Trebuchet MS"/>
                <a:sym typeface="Trebuchet MS"/>
              </a:rPr>
              <a:t>-În Epoca Modernă, idealul educațional a devenit din ce în ce mai secular, iar educația a devenit mai accesibilă și mai diversificată. Iluminismul a influențat puternic această perioadă, promovând gândirea rațională, știința și libertatea de exprimare. Sistemul educational s-a extins, incluzând educația primară obligatorie și apariția universităților moderne.</a:t>
            </a:r>
            <a:endParaRPr sz="1500">
              <a:solidFill>
                <a:srgbClr val="C9DAF8"/>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622</Words>
  <Application>Microsoft Office PowerPoint</Application>
  <PresentationFormat>On-screen Show (16:9)</PresentationFormat>
  <Paragraphs>25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Trebuchet MS</vt:lpstr>
      <vt:lpstr>Montserrat</vt:lpstr>
      <vt:lpstr>Roboto</vt:lpstr>
      <vt:lpstr>Lato</vt:lpstr>
      <vt:lpstr>Arial</vt:lpstr>
      <vt:lpstr>Times New Roman</vt:lpstr>
      <vt:lpstr>Focus</vt:lpstr>
      <vt:lpstr>Evolutia idealului educațional de-a lungul timpului</vt:lpstr>
      <vt:lpstr>PowerPoint Presentation</vt:lpstr>
      <vt:lpstr>Grecia Antică</vt:lpstr>
      <vt:lpstr>PowerPoint Presentation</vt:lpstr>
      <vt:lpstr>Epoca Medievală</vt:lpstr>
      <vt:lpstr>PowerPoint Presentation</vt:lpstr>
      <vt:lpstr>Epoca Renașterii</vt:lpstr>
      <vt:lpstr>PowerPoint Presentation</vt:lpstr>
      <vt:lpstr>Epoca Modernă</vt:lpstr>
      <vt:lpstr>PowerPoint Presentation</vt:lpstr>
      <vt:lpstr>PowerPoint Presentation</vt:lpstr>
      <vt:lpstr>Mulțumesc pentru atenție!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Evolutia idealului educațional de-a lungul timpului</dc:title>
  <cp:lastModifiedBy>Eric Miches</cp:lastModifiedBy>
  <cp:revision>1</cp:revision>
  <dcterms:modified xsi:type="dcterms:W3CDTF">2023-06-05T20:20:33Z</dcterms:modified>
</cp:coreProperties>
</file>